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17738"/>
    <a:srgbClr val="111111"/>
    <a:srgbClr val="4B3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333" autoAdjust="0"/>
  </p:normalViewPr>
  <p:slideViewPr>
    <p:cSldViewPr snapToGrid="0">
      <p:cViewPr varScale="1">
        <p:scale>
          <a:sx n="76" d="100"/>
          <a:sy n="76" d="100"/>
        </p:scale>
        <p:origin x="917"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EE93A5C-532E-44EC-89FB-FBB6B8B433D9}" type="datetimeFigureOut">
              <a:rPr lang="ar-YE" smtClean="0"/>
              <a:t>04/02/1447</a:t>
            </a:fld>
            <a:endParaRPr lang="ar-YE"/>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E040D24-E3B3-44A3-AE96-F6DE800A3FCE}" type="slidenum">
              <a:rPr lang="ar-YE" smtClean="0"/>
              <a:t>‹#›</a:t>
            </a:fld>
            <a:endParaRPr lang="ar-YE"/>
          </a:p>
        </p:txBody>
      </p:sp>
    </p:spTree>
    <p:extLst>
      <p:ext uri="{BB962C8B-B14F-4D97-AF65-F5344CB8AC3E}">
        <p14:creationId xmlns:p14="http://schemas.microsoft.com/office/powerpoint/2010/main" val="260029568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YE" dirty="0"/>
          </a:p>
        </p:txBody>
      </p:sp>
      <p:sp>
        <p:nvSpPr>
          <p:cNvPr id="4" name="عنصر نائب لرقم الشريحة 3"/>
          <p:cNvSpPr>
            <a:spLocks noGrp="1"/>
          </p:cNvSpPr>
          <p:nvPr>
            <p:ph type="sldNum" sz="quarter" idx="5"/>
          </p:nvPr>
        </p:nvSpPr>
        <p:spPr/>
        <p:txBody>
          <a:bodyPr/>
          <a:lstStyle/>
          <a:p>
            <a:fld id="{FE040D24-E3B3-44A3-AE96-F6DE800A3FCE}" type="slidenum">
              <a:rPr lang="ar-YE" smtClean="0"/>
              <a:t>2</a:t>
            </a:fld>
            <a:endParaRPr lang="ar-YE"/>
          </a:p>
        </p:txBody>
      </p:sp>
    </p:spTree>
    <p:extLst>
      <p:ext uri="{BB962C8B-B14F-4D97-AF65-F5344CB8AC3E}">
        <p14:creationId xmlns:p14="http://schemas.microsoft.com/office/powerpoint/2010/main" val="129133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356981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صورة بانورامي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dirty="0"/>
              <a:t>انقر فوق الأيقونة لإضافة صورة</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370281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ar-SA"/>
              <a:t>انقر لتحرير نمط عنوان الشكل الرئيسي</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3794108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ar-SA"/>
              <a:t>انقر لتحرير نمط عنوان الشكل الرئيسي</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ar-SA"/>
              <a:t>انقر لتحرير أنماط نص الشكل الرئيسي</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63011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1967636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أعمد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6500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أعمدة صو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dirty="0"/>
              <a:t>انقر فوق الأيقونة لإضافة صورة</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dirty="0"/>
              <a:t>انقر فوق الأيقونة لإضافة صورة</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dirty="0"/>
              <a:t>انقر فوق الأيقونة لإضافة صورة</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689270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nchor="t" anchorCtr="0"/>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2111917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553157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442304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77094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654416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183202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7" name="Date Placeholder 2"/>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334278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2558265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7" name="Date Placeholder 4"/>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932299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dirty="0"/>
              <a:t>انقر فوق الأيقونة لإضافة صورة</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1C66AFD-4CAF-4EE2-AD68-4E8275D04350}"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1A2B60-F326-4A89-808A-40F5BA837A17}" type="slidenum">
              <a:rPr lang="en-US" smtClean="0"/>
              <a:t>‹#›</a:t>
            </a:fld>
            <a:endParaRPr lang="en-US" dirty="0"/>
          </a:p>
        </p:txBody>
      </p:sp>
    </p:spTree>
    <p:extLst>
      <p:ext uri="{BB962C8B-B14F-4D97-AF65-F5344CB8AC3E}">
        <p14:creationId xmlns:p14="http://schemas.microsoft.com/office/powerpoint/2010/main" val="3518511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1C66AFD-4CAF-4EE2-AD68-4E8275D04350}" type="datetimeFigureOut">
              <a:rPr lang="en-US" smtClean="0"/>
              <a:t>7/29/2025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1A2B60-F326-4A89-808A-40F5BA837A17}" type="slidenum">
              <a:rPr lang="en-US" smtClean="0"/>
              <a:t>‹#›</a:t>
            </a:fld>
            <a:endParaRPr lang="en-US" dirty="0"/>
          </a:p>
        </p:txBody>
      </p:sp>
    </p:spTree>
    <p:extLst>
      <p:ext uri="{BB962C8B-B14F-4D97-AF65-F5344CB8AC3E}">
        <p14:creationId xmlns:p14="http://schemas.microsoft.com/office/powerpoint/2010/main" val="1144470643"/>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advClick="0" advTm="3000">
        <p:fade/>
      </p:transition>
    </mc:Fallback>
  </mc:AlternateConten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audio1.wav"/><Relationship Id="rId5" Type="http://schemas.openxmlformats.org/officeDocument/2006/relationships/image" Target="../media/image6.pn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0B5AA6A5-2E82-9024-C165-00F96B6DDF76}"/>
              </a:ext>
            </a:extLst>
          </p:cNvPr>
          <p:cNvSpPr txBox="1"/>
          <p:nvPr/>
        </p:nvSpPr>
        <p:spPr>
          <a:xfrm>
            <a:off x="4439802" y="2390660"/>
            <a:ext cx="4021156" cy="923330"/>
          </a:xfrm>
          <a:prstGeom prst="rect">
            <a:avLst/>
          </a:prstGeom>
          <a:noFill/>
        </p:spPr>
        <p:txBody>
          <a:bodyPr wrap="square" rtlCol="1">
            <a:spAutoFit/>
          </a:bodyPr>
          <a:lstStyle/>
          <a:p>
            <a:r>
              <a:rPr lang="ar-YE" sz="5400" b="1" dirty="0"/>
              <a:t>الامن السيبراني</a:t>
            </a:r>
          </a:p>
        </p:txBody>
      </p:sp>
      <p:pic>
        <p:nvPicPr>
          <p:cNvPr id="4" name="تحميل_موسيقى_المونتاج_بدون_حقوق_ملكية(128k)">
            <a:hlinkClick r:id="" action="ppaction://media"/>
            <a:extLst>
              <a:ext uri="{FF2B5EF4-FFF2-40B4-BE49-F238E27FC236}">
                <a16:creationId xmlns:a16="http://schemas.microsoft.com/office/drawing/2014/main" id="{3482B54B-39FC-FC3C-ECD6-8FC143EF3C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
        <p:nvSpPr>
          <p:cNvPr id="9" name="مربع نص 8">
            <a:extLst>
              <a:ext uri="{FF2B5EF4-FFF2-40B4-BE49-F238E27FC236}">
                <a16:creationId xmlns:a16="http://schemas.microsoft.com/office/drawing/2014/main" id="{A373CBD2-BA90-8998-DF84-FC32CDC108F1}"/>
              </a:ext>
            </a:extLst>
          </p:cNvPr>
          <p:cNvSpPr txBox="1"/>
          <p:nvPr/>
        </p:nvSpPr>
        <p:spPr>
          <a:xfrm>
            <a:off x="3414140" y="6312666"/>
            <a:ext cx="5306460" cy="523220"/>
          </a:xfrm>
          <a:prstGeom prst="rect">
            <a:avLst/>
          </a:prstGeom>
          <a:noFill/>
        </p:spPr>
        <p:txBody>
          <a:bodyPr wrap="square" rtlCol="1">
            <a:spAutoFit/>
          </a:bodyPr>
          <a:lstStyle/>
          <a:p>
            <a:r>
              <a:rPr lang="ar-YE" sz="2800" b="1" dirty="0"/>
              <a:t>أعداد الطالب : أسعد عبد الحميد السعيدي </a:t>
            </a:r>
          </a:p>
        </p:txBody>
      </p:sp>
    </p:spTree>
    <p:extLst>
      <p:ext uri="{BB962C8B-B14F-4D97-AF65-F5344CB8AC3E}">
        <p14:creationId xmlns:p14="http://schemas.microsoft.com/office/powerpoint/2010/main" val="2620861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5000">
        <p15:prstTrans prst="curtains"/>
        <p:sndAc>
          <p:stSnd>
            <p:snd r:embed="rId4" name="applause.wav"/>
          </p:stSnd>
        </p:sndAc>
      </p:transition>
    </mc:Choice>
    <mc:Fallback xmlns="">
      <p:transition spd="slow" advClick="0" advTm="5000">
        <p:fade/>
        <p:sndAc>
          <p:stSnd>
            <p:snd r:embed="rId6"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49563"/>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226" fill="hold">
                                          <p:stCondLst>
                                            <p:cond delay="0"/>
                                          </p:stCondLst>
                                        </p:cTn>
                                        <p:tgtEl>
                                          <p:spTgt spid="2">
                                            <p:txEl>
                                              <p:pRg st="0" end="0"/>
                                            </p:txEl>
                                          </p:spTgt>
                                        </p:tgtEl>
                                        <p:attrNameLst>
                                          <p:attrName>style.rotation</p:attrName>
                                        </p:attrNameLst>
                                      </p:cBhvr>
                                      <p:to>
                                        <p:strVal val="-45.0"/>
                                      </p:to>
                                    </p:set>
                                    <p:anim calcmode="lin" valueType="num">
                                      <p:cBhvr>
                                        <p:cTn id="8" dur="226" fill="hold">
                                          <p:stCondLst>
                                            <p:cond delay="226"/>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226"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2" decel="50000" autoRev="1" fill="hold">
                                          <p:stCondLst>
                                            <p:cond delay="226"/>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 fill="hold">
                                          <p:stCondLst>
                                            <p:cond delay="499"/>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14" showWhenStopped="0">
                <p:cTn id="16"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2BC0B857-5126-BDED-CC0D-3A797C441D3F}"/>
              </a:ext>
            </a:extLst>
          </p:cNvPr>
          <p:cNvSpPr txBox="1"/>
          <p:nvPr/>
        </p:nvSpPr>
        <p:spPr>
          <a:xfrm>
            <a:off x="7480453" y="1619480"/>
            <a:ext cx="4627084" cy="3970318"/>
          </a:xfrm>
          <a:prstGeom prst="rect">
            <a:avLst/>
          </a:prstGeom>
          <a:noFill/>
        </p:spPr>
        <p:txBody>
          <a:bodyPr wrap="square" rtlCol="1">
            <a:spAutoFit/>
          </a:bodyPr>
          <a:lstStyle/>
          <a:p>
            <a:pPr algn="r"/>
            <a:r>
              <a:rPr lang="ar-YE" sz="2800" b="1" dirty="0">
                <a:solidFill>
                  <a:schemeClr val="tx2">
                    <a:lumMod val="50000"/>
                  </a:schemeClr>
                </a:solidFill>
              </a:rPr>
              <a:t>الهجوم السيبراني:</a:t>
            </a:r>
          </a:p>
          <a:p>
            <a:pPr algn="r"/>
            <a:r>
              <a:rPr lang="ar-YE" sz="2800" b="1" dirty="0">
                <a:solidFill>
                  <a:schemeClr val="accent3">
                    <a:lumMod val="75000"/>
                  </a:schemeClr>
                </a:solidFill>
                <a:latin typeface=""/>
              </a:rPr>
              <a:t>يعد الهجوم السيبراني واحدًا من أحدث أنواع الأخطار الرقمية التي تواجه الإنسان في وقتنا الحالي، وفيه يتعرض الشخص أو الجهة أو المؤسسة أو حتى الدولة إلى هجمات إلكترونية الغرض منها تعطيل أو تدمير أو الدخول الغير مصرح إلى بيانات ذات قيمة أو حساسة للجهة أو الطرف الذي يتعرض للهجوم</a:t>
            </a:r>
            <a:endParaRPr lang="ar-YE" sz="2800" b="1" dirty="0">
              <a:solidFill>
                <a:schemeClr val="accent3">
                  <a:lumMod val="75000"/>
                </a:schemeClr>
              </a:solidFill>
            </a:endParaRPr>
          </a:p>
        </p:txBody>
      </p:sp>
      <p:pic>
        <p:nvPicPr>
          <p:cNvPr id="6" name="صورة 5">
            <a:extLst>
              <a:ext uri="{FF2B5EF4-FFF2-40B4-BE49-F238E27FC236}">
                <a16:creationId xmlns:a16="http://schemas.microsoft.com/office/drawing/2014/main" id="{0AA91D9C-E86A-7B39-A188-CD4D4264D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65080">
            <a:off x="1122632" y="617744"/>
            <a:ext cx="3748004" cy="5622510"/>
          </a:xfrm>
          <a:prstGeom prst="rect">
            <a:avLst/>
          </a:prstGeom>
          <a:solidFill>
            <a:srgbClr val="FFFFFF">
              <a:shade val="85000"/>
            </a:srgbClr>
          </a:solidFill>
          <a:ln w="88900" cap="sq">
            <a:noFill/>
            <a:miter lim="800000"/>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417316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fractur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498008D8-A5FB-775E-5D4A-78DE1A55B768}"/>
              </a:ext>
            </a:extLst>
          </p:cNvPr>
          <p:cNvSpPr txBox="1"/>
          <p:nvPr/>
        </p:nvSpPr>
        <p:spPr>
          <a:xfrm>
            <a:off x="8758408" y="1410159"/>
            <a:ext cx="3393195" cy="4093428"/>
          </a:xfrm>
          <a:prstGeom prst="rect">
            <a:avLst/>
          </a:prstGeom>
          <a:noFill/>
        </p:spPr>
        <p:txBody>
          <a:bodyPr wrap="square" rtlCol="1">
            <a:spAutoFit/>
          </a:bodyPr>
          <a:lstStyle/>
          <a:p>
            <a:r>
              <a:rPr lang="ar-YE" sz="2000" b="1" dirty="0">
                <a:solidFill>
                  <a:srgbClr val="017738"/>
                </a:solidFill>
              </a:rPr>
              <a:t>أ</a:t>
            </a:r>
            <a:r>
              <a:rPr lang="ar-YE" sz="2000" b="1" dirty="0"/>
              <a:t>نواع التهديدات في الامن السيبراني</a:t>
            </a:r>
            <a:r>
              <a:rPr lang="ar-YE" sz="2000" b="1" dirty="0">
                <a:solidFill>
                  <a:srgbClr val="017738"/>
                </a:solidFill>
              </a:rPr>
              <a:t>:</a:t>
            </a:r>
          </a:p>
          <a:p>
            <a:pPr algn="r" rtl="1"/>
            <a:r>
              <a:rPr lang="ar-YE" sz="2000" b="1" dirty="0">
                <a:solidFill>
                  <a:srgbClr val="017738"/>
                </a:solidFill>
                <a:latin typeface="Adobe Clean DC"/>
              </a:rPr>
              <a:t>دور الأمن السيبراني هنا ألا يقوم بالدفاع ضد هجماتها فحسب، بل أن يقوم بمنع حدوثها من الأساس كالآتي: </a:t>
            </a:r>
          </a:p>
          <a:p>
            <a:pPr algn="r" rtl="1"/>
            <a:r>
              <a:rPr lang="en-US" sz="2000" b="1" dirty="0">
                <a:solidFill>
                  <a:srgbClr val="017738"/>
                </a:solidFill>
                <a:latin typeface="Adobe Clean DC"/>
              </a:rPr>
              <a:t>1</a:t>
            </a:r>
            <a:r>
              <a:rPr lang="ar-YE" sz="2000" b="1" dirty="0">
                <a:solidFill>
                  <a:srgbClr val="017738"/>
                </a:solidFill>
                <a:latin typeface="Adobe Clean DC"/>
              </a:rPr>
              <a:t>- </a:t>
            </a:r>
            <a:r>
              <a:rPr lang="ar-YE" sz="2000" b="1" dirty="0">
                <a:solidFill>
                  <a:srgbClr val="017738"/>
                </a:solidFill>
                <a:latin typeface="Arial" panose="020B0604020202020204" pitchFamily="34" charset="0"/>
                <a:cs typeface="Arial" panose="020B0604020202020204" pitchFamily="34" charset="0"/>
              </a:rPr>
              <a:t>البرمجيات الخبيثة: </a:t>
            </a:r>
          </a:p>
          <a:p>
            <a:pPr algn="r" rtl="1"/>
            <a:r>
              <a:rPr lang="ar-YE" sz="2000" b="1" dirty="0">
                <a:solidFill>
                  <a:srgbClr val="017738"/>
                </a:solidFill>
                <a:latin typeface="Arial" panose="020B0604020202020204" pitchFamily="34" charset="0"/>
                <a:cs typeface="Arial" panose="020B0604020202020204" pitchFamily="34" charset="0"/>
              </a:rPr>
              <a:t>البرمجيات الخبيثة هي فيروسات متقدمة يتم تصميمها بهدف الالتفاف عن أنظمة الحماية المثبتة على النظام والعمل على إحداث ضرر أو خلل فيها، مما يسمح بالتلاعب أو السيطرة على البيانات الحساسة معتمدة في الأساس على الثغرات التي يمكن استغلالها</a:t>
            </a:r>
            <a:endParaRPr lang="ar-YE" sz="2000" b="1" dirty="0">
              <a:solidFill>
                <a:srgbClr val="017738"/>
              </a:solidFill>
              <a:latin typeface="Adobe Clean DC"/>
              <a:cs typeface="Arial" panose="020B0604020202020204" pitchFamily="34" charset="0"/>
            </a:endParaRPr>
          </a:p>
          <a:p>
            <a:endParaRPr lang="ar-YE" sz="2000" b="1" dirty="0">
              <a:solidFill>
                <a:srgbClr val="017738"/>
              </a:solidFill>
            </a:endParaRPr>
          </a:p>
        </p:txBody>
      </p:sp>
      <p:pic>
        <p:nvPicPr>
          <p:cNvPr id="6" name="صورة 5">
            <a:extLst>
              <a:ext uri="{FF2B5EF4-FFF2-40B4-BE49-F238E27FC236}">
                <a16:creationId xmlns:a16="http://schemas.microsoft.com/office/drawing/2014/main" id="{3C036708-0E46-AC37-897E-33AC4B1A1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2745">
            <a:off x="385056" y="1278588"/>
            <a:ext cx="6670731" cy="3701037"/>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spTree>
    <p:extLst>
      <p:ext uri="{BB962C8B-B14F-4D97-AF65-F5344CB8AC3E}">
        <p14:creationId xmlns:p14="http://schemas.microsoft.com/office/powerpoint/2010/main" val="93037065"/>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E5001189-5054-275F-41A1-8028422B36B2}"/>
              </a:ext>
            </a:extLst>
          </p:cNvPr>
          <p:cNvSpPr txBox="1"/>
          <p:nvPr/>
        </p:nvSpPr>
        <p:spPr>
          <a:xfrm>
            <a:off x="8482988" y="1916935"/>
            <a:ext cx="3492347" cy="4678204"/>
          </a:xfrm>
          <a:prstGeom prst="rect">
            <a:avLst/>
          </a:prstGeom>
          <a:noFill/>
        </p:spPr>
        <p:txBody>
          <a:bodyPr wrap="square" rtlCol="1">
            <a:spAutoFit/>
          </a:bodyPr>
          <a:lstStyle/>
          <a:p>
            <a:pPr algn="r"/>
            <a:r>
              <a:rPr lang="ar-YE" sz="2000" b="1" dirty="0">
                <a:solidFill>
                  <a:schemeClr val="bg1"/>
                </a:solidFill>
              </a:rPr>
              <a:t>2-فيروس الفدية الخبيث:</a:t>
            </a:r>
          </a:p>
          <a:p>
            <a:pPr algn="r"/>
            <a:r>
              <a:rPr lang="ar-YE" sz="2000" b="1" dirty="0">
                <a:solidFill>
                  <a:schemeClr val="accent3">
                    <a:lumMod val="75000"/>
                  </a:schemeClr>
                </a:solidFill>
                <a:latin typeface="Arial" panose="020B0604020202020204" pitchFamily="34" charset="0"/>
                <a:cs typeface="Arial" panose="020B0604020202020204" pitchFamily="34" charset="0"/>
              </a:rPr>
              <a:t>يعد فيروس الفدية الخبيث واحد من أخطر الهجمات الإلكترونية في عالمنا الرقمي الحالي والتي طبقًا للإحصائيات العالمية الأخيرة فإن هناك هجوم من نوع الفدية الخبيث تقريبًا كل </a:t>
            </a:r>
            <a:r>
              <a:rPr lang="en-US" sz="2000" b="1" dirty="0">
                <a:solidFill>
                  <a:schemeClr val="accent3">
                    <a:lumMod val="75000"/>
                  </a:schemeClr>
                </a:solidFill>
                <a:latin typeface="Adobe Clean DC"/>
                <a:cs typeface="Arial" panose="020B0604020202020204" pitchFamily="34" charset="0"/>
              </a:rPr>
              <a:t>10</a:t>
            </a:r>
            <a:r>
              <a:rPr lang="ar-YE" sz="2000" b="1" dirty="0">
                <a:solidFill>
                  <a:schemeClr val="accent3">
                    <a:lumMod val="75000"/>
                  </a:schemeClr>
                </a:solidFill>
                <a:latin typeface="Adobe Clean DC"/>
                <a:cs typeface="Arial" panose="020B0604020202020204" pitchFamily="34" charset="0"/>
              </a:rPr>
              <a:t> </a:t>
            </a:r>
            <a:r>
              <a:rPr lang="ar-YE" sz="2000" b="1" dirty="0">
                <a:solidFill>
                  <a:schemeClr val="accent3">
                    <a:lumMod val="75000"/>
                  </a:schemeClr>
                </a:solidFill>
                <a:latin typeface="Arial" panose="020B0604020202020204" pitchFamily="34" charset="0"/>
                <a:cs typeface="Arial" panose="020B0604020202020204" pitchFamily="34" charset="0"/>
              </a:rPr>
              <a:t>ثواني على الأقل، وفيه يتم حجب كافة البيانات الخاصة بالضحية وتشفيرها، وعدم السماح له بالدخول عليها إلا بعد دفع فدية مالية كبرى، وكلما كانت هذه البيانات سرية وحساسة، كلما أستغل أصحاب هذه الفيروسات الأمر وفرضوا أوامر تعجيزية كبرى، والتي لا يملك فيها الضحية إلا الرضوخ لها في النهاية</a:t>
            </a:r>
            <a:endParaRPr lang="ar-YE" sz="2000" b="1" dirty="0">
              <a:solidFill>
                <a:schemeClr val="accent3">
                  <a:lumMod val="75000"/>
                </a:schemeClr>
              </a:solidFill>
              <a:latin typeface="Adobe Clean DC"/>
              <a:cs typeface="Arial" panose="020B0604020202020204" pitchFamily="34" charset="0"/>
            </a:endParaRPr>
          </a:p>
          <a:p>
            <a:pPr algn="r"/>
            <a:endParaRPr lang="ar-YE" sz="2000" b="1" dirty="0">
              <a:solidFill>
                <a:schemeClr val="accent3">
                  <a:lumMod val="75000"/>
                </a:schemeClr>
              </a:solidFill>
            </a:endParaRPr>
          </a:p>
        </p:txBody>
      </p:sp>
      <p:pic>
        <p:nvPicPr>
          <p:cNvPr id="32" name="صورة 31">
            <a:extLst>
              <a:ext uri="{FF2B5EF4-FFF2-40B4-BE49-F238E27FC236}">
                <a16:creationId xmlns:a16="http://schemas.microsoft.com/office/drawing/2014/main" id="{2CBB150C-89BF-D67E-891C-C79FE651B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95036">
            <a:off x="2906731" y="-46726"/>
            <a:ext cx="5923173" cy="3927321"/>
          </a:xfrm>
          <a:prstGeom prst="ellipse">
            <a:avLst/>
          </a:prstGeom>
          <a:ln>
            <a:noFill/>
          </a:ln>
          <a:effectLst>
            <a:glow rad="101600">
              <a:schemeClr val="accent3">
                <a:lumMod val="60000"/>
                <a:lumOff val="40000"/>
                <a:alpha val="60000"/>
              </a:schemeClr>
            </a:glow>
            <a:reflection blurRad="6350" stA="50000" endA="300" endPos="55500" dist="50800" dir="5400000" sy="-100000" algn="bl" rotWithShape="0"/>
            <a:softEdge rad="112500"/>
          </a:effectLst>
        </p:spPr>
      </p:pic>
    </p:spTree>
    <p:extLst>
      <p:ext uri="{BB962C8B-B14F-4D97-AF65-F5344CB8AC3E}">
        <p14:creationId xmlns:p14="http://schemas.microsoft.com/office/powerpoint/2010/main" val="1328392738"/>
      </p:ext>
    </p:extLst>
  </p:cSld>
  <p:clrMapOvr>
    <a:masterClrMapping/>
  </p:clrMapOvr>
  <p:transition spd="slow" advClick="0" advTm="4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ircle(in)">
                                      <p:cBhvr>
                                        <p:cTn id="10" dur="2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arn(inVertical)">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97AADB08-C74B-36AB-AEFC-27C04A455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7247">
            <a:off x="5220745" y="1191817"/>
            <a:ext cx="6144764" cy="4074246"/>
          </a:xfrm>
          <a:prstGeom prst="ellipse">
            <a:avLst/>
          </a:prstGeom>
          <a:ln w="190500" cap="rnd">
            <a:solidFill>
              <a:srgbClr val="C8C6BD"/>
            </a:solidFill>
            <a:prstDash val="solid"/>
          </a:ln>
          <a:effectLst>
            <a:outerShdw blurRad="127000" algn="bl" rotWithShape="0">
              <a:srgbClr val="000000"/>
            </a:outerShdw>
            <a:reflection blurRad="6350" stA="50000" endA="300" endPos="90000" dir="5400000" sy="-100000" algn="bl" rotWithShape="0"/>
          </a:effectLst>
          <a:scene3d>
            <a:camera prst="perspectiveAbove"/>
            <a:lightRig rig="threePt" dir="t">
              <a:rot lat="0" lon="0" rev="19200000"/>
            </a:lightRig>
          </a:scene3d>
          <a:sp3d extrusionH="25400">
            <a:bevelT w="304800" h="152400" prst="hardEdge"/>
            <a:extrusionClr>
              <a:srgbClr val="000000"/>
            </a:extrusionClr>
          </a:sp3d>
        </p:spPr>
      </p:pic>
      <p:sp>
        <p:nvSpPr>
          <p:cNvPr id="4" name="مربع نص 3">
            <a:extLst>
              <a:ext uri="{FF2B5EF4-FFF2-40B4-BE49-F238E27FC236}">
                <a16:creationId xmlns:a16="http://schemas.microsoft.com/office/drawing/2014/main" id="{B1A1548D-A8EA-7459-A18D-2E927101166A}"/>
              </a:ext>
            </a:extLst>
          </p:cNvPr>
          <p:cNvSpPr txBox="1"/>
          <p:nvPr/>
        </p:nvSpPr>
        <p:spPr>
          <a:xfrm>
            <a:off x="77093" y="1211855"/>
            <a:ext cx="4605075" cy="5262979"/>
          </a:xfrm>
          <a:prstGeom prst="rect">
            <a:avLst/>
          </a:prstGeom>
          <a:noFill/>
        </p:spPr>
        <p:txBody>
          <a:bodyPr wrap="square" rtlCol="1">
            <a:spAutoFit/>
          </a:bodyPr>
          <a:lstStyle/>
          <a:p>
            <a:pPr algn="r"/>
            <a:r>
              <a:rPr lang="ar-YE" sz="2400" dirty="0">
                <a:solidFill>
                  <a:schemeClr val="accent3">
                    <a:lumMod val="40000"/>
                    <a:lumOff val="60000"/>
                  </a:schemeClr>
                </a:solidFill>
              </a:rPr>
              <a:t>3-التصيد للمعلومات:</a:t>
            </a:r>
          </a:p>
          <a:p>
            <a:pPr algn="r"/>
            <a:r>
              <a:rPr lang="ar-YE" sz="2400" dirty="0">
                <a:solidFill>
                  <a:schemeClr val="accent3">
                    <a:lumMod val="40000"/>
                    <a:lumOff val="60000"/>
                  </a:schemeClr>
                </a:solidFill>
                <a:latin typeface="Arial" panose="020B0604020202020204" pitchFamily="34" charset="0"/>
                <a:cs typeface="Arial" panose="020B0604020202020204" pitchFamily="34" charset="0"/>
              </a:rPr>
              <a:t>فيها يتم استغلال قلة ثقافة الضحية الإلكترونية أو عدم انتباه لما يعرض أمامه من معلومات، وجعله يشارك بمحض إرادته معلومات حساسة خاصة ببطاقته الائتمانية أو معلومات سرية لا يجب مشاركتها مع العوام ككلمة السر الخاصة بتسجيل الدخول في المنصات الرقمية أو غير من المواقع، وتعد نسبة الهجمات الإلكترونية الخاصة بعمليات التصيد الاحتيالي للمعلومات </a:t>
            </a:r>
            <a:r>
              <a:rPr lang="en-US" sz="2400" dirty="0">
                <a:solidFill>
                  <a:schemeClr val="accent3">
                    <a:lumMod val="40000"/>
                    <a:lumOff val="60000"/>
                  </a:schemeClr>
                </a:solidFill>
                <a:latin typeface="Adobe Clean DC"/>
                <a:cs typeface="Arial" panose="020B0604020202020204" pitchFamily="34" charset="0"/>
              </a:rPr>
              <a:t>80</a:t>
            </a:r>
            <a:r>
              <a:rPr lang="ar-YE" sz="2400" dirty="0">
                <a:solidFill>
                  <a:schemeClr val="accent3">
                    <a:lumMod val="40000"/>
                    <a:lumOff val="60000"/>
                  </a:schemeClr>
                </a:solidFill>
                <a:latin typeface="Adobe Clean DC"/>
                <a:cs typeface="Arial" panose="020B0604020202020204" pitchFamily="34" charset="0"/>
              </a:rPr>
              <a:t>% </a:t>
            </a:r>
            <a:r>
              <a:rPr lang="ar-YE" sz="2400" dirty="0">
                <a:solidFill>
                  <a:schemeClr val="accent3">
                    <a:lumMod val="40000"/>
                    <a:lumOff val="60000"/>
                  </a:schemeClr>
                </a:solidFill>
                <a:latin typeface="Arial" panose="020B0604020202020204" pitchFamily="34" charset="0"/>
                <a:cs typeface="Arial" panose="020B0604020202020204" pitchFamily="34" charset="0"/>
              </a:rPr>
              <a:t>من نسبة الهجمات التي تتم على الأفراد والمؤسسات، وطبقًا لجوجل تم تقدير أكثر من </a:t>
            </a:r>
            <a:r>
              <a:rPr lang="en-US" sz="2400" dirty="0">
                <a:solidFill>
                  <a:schemeClr val="accent3">
                    <a:lumMod val="40000"/>
                    <a:lumOff val="60000"/>
                  </a:schemeClr>
                </a:solidFill>
                <a:latin typeface="Adobe Clean DC"/>
                <a:cs typeface="Arial" panose="020B0604020202020204" pitchFamily="34" charset="0"/>
              </a:rPr>
              <a:t>2.1</a:t>
            </a:r>
            <a:r>
              <a:rPr lang="ar-YE" sz="2400" dirty="0">
                <a:solidFill>
                  <a:schemeClr val="accent3">
                    <a:lumMod val="40000"/>
                    <a:lumOff val="60000"/>
                  </a:schemeClr>
                </a:solidFill>
                <a:latin typeface="Adobe Clean DC"/>
                <a:cs typeface="Arial" panose="020B0604020202020204" pitchFamily="34" charset="0"/>
              </a:rPr>
              <a:t> </a:t>
            </a:r>
            <a:r>
              <a:rPr lang="ar-YE" sz="2400" dirty="0">
                <a:solidFill>
                  <a:schemeClr val="accent3">
                    <a:lumMod val="40000"/>
                    <a:lumOff val="60000"/>
                  </a:schemeClr>
                </a:solidFill>
                <a:latin typeface="Arial" panose="020B0604020202020204" pitchFamily="34" charset="0"/>
                <a:cs typeface="Arial" panose="020B0604020202020204" pitchFamily="34" charset="0"/>
              </a:rPr>
              <a:t>مليون موقع مخصص لذلك في عام </a:t>
            </a:r>
            <a:r>
              <a:rPr lang="en-US" sz="2400" dirty="0">
                <a:solidFill>
                  <a:schemeClr val="accent3">
                    <a:lumMod val="40000"/>
                    <a:lumOff val="60000"/>
                  </a:schemeClr>
                </a:solidFill>
                <a:latin typeface="Adobe Clean DC"/>
                <a:cs typeface="Arial" panose="020B0604020202020204" pitchFamily="34" charset="0"/>
              </a:rPr>
              <a:t>2020</a:t>
            </a:r>
            <a:r>
              <a:rPr lang="ar-YE" sz="2400" dirty="0">
                <a:solidFill>
                  <a:schemeClr val="accent3">
                    <a:lumMod val="40000"/>
                    <a:lumOff val="60000"/>
                  </a:schemeClr>
                </a:solidFill>
                <a:latin typeface="Adobe Clean DC"/>
                <a:cs typeface="Arial" panose="020B0604020202020204" pitchFamily="34" charset="0"/>
              </a:rPr>
              <a:t> </a:t>
            </a:r>
            <a:r>
              <a:rPr lang="ar-YE" sz="2400" dirty="0">
                <a:solidFill>
                  <a:schemeClr val="accent3">
                    <a:lumMod val="40000"/>
                    <a:lumOff val="60000"/>
                  </a:schemeClr>
                </a:solidFill>
                <a:latin typeface="Arial" panose="020B0604020202020204" pitchFamily="34" charset="0"/>
                <a:cs typeface="Arial" panose="020B0604020202020204" pitchFamily="34" charset="0"/>
              </a:rPr>
              <a:t>م وحده.</a:t>
            </a:r>
            <a:endParaRPr lang="ar-YE" sz="2400" dirty="0">
              <a:solidFill>
                <a:schemeClr val="accent3">
                  <a:lumMod val="40000"/>
                  <a:lumOff val="60000"/>
                </a:schemeClr>
              </a:solidFill>
              <a:latin typeface="Adobe Clean DC"/>
              <a:cs typeface="Arial" panose="020B0604020202020204" pitchFamily="34" charset="0"/>
            </a:endParaRPr>
          </a:p>
          <a:p>
            <a:pPr algn="r"/>
            <a:endParaRPr lang="ar-YE" sz="2400" dirty="0">
              <a:solidFill>
                <a:schemeClr val="accent3">
                  <a:lumMod val="40000"/>
                  <a:lumOff val="60000"/>
                </a:schemeClr>
              </a:solidFill>
            </a:endParaRPr>
          </a:p>
        </p:txBody>
      </p:sp>
    </p:spTree>
    <p:extLst>
      <p:ext uri="{BB962C8B-B14F-4D97-AF65-F5344CB8AC3E}">
        <p14:creationId xmlns:p14="http://schemas.microsoft.com/office/powerpoint/2010/main" val="3673349704"/>
      </p:ext>
    </p:extLst>
  </p:cSld>
  <p:clrMapOvr>
    <a:masterClrMapping/>
  </p:clrMapOvr>
  <mc:AlternateContent xmlns:mc="http://schemas.openxmlformats.org/markup-compatibility/2006" xmlns:p14="http://schemas.microsoft.com/office/powerpoint/2010/main">
    <mc:Choice Requires="p14">
      <p:transition spd="slow" p14:dur="1200" advClick="0" advTm="4000">
        <p:dissolve/>
      </p:transition>
    </mc:Choice>
    <mc:Fallback xmlns="">
      <p:transition spd="slow"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down)">
                                      <p:cBhvr>
                                        <p:cTn id="11" dur="500"/>
                                        <p:tgtEl>
                                          <p:spTgt spid="4">
                                            <p:txEl>
                                              <p:pRg st="0" end="0"/>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5A567570-46E5-5632-7335-71FE82B19484}"/>
              </a:ext>
            </a:extLst>
          </p:cNvPr>
          <p:cNvSpPr txBox="1"/>
          <p:nvPr/>
        </p:nvSpPr>
        <p:spPr>
          <a:xfrm>
            <a:off x="6444868" y="1266939"/>
            <a:ext cx="5846286" cy="3416320"/>
          </a:xfrm>
          <a:prstGeom prst="rect">
            <a:avLst/>
          </a:prstGeom>
          <a:noFill/>
        </p:spPr>
        <p:txBody>
          <a:bodyPr wrap="square" rtlCol="1">
            <a:spAutoFit/>
          </a:bodyPr>
          <a:lstStyle/>
          <a:p>
            <a:r>
              <a:rPr lang="ar-YE" sz="2400" b="1" dirty="0"/>
              <a:t>4-استغلال البرامج الثنائية أو ما يعرف بالهجوم الوسيط:</a:t>
            </a:r>
          </a:p>
          <a:p>
            <a:r>
              <a:rPr lang="ar-YE" sz="2400" b="1" dirty="0">
                <a:solidFill>
                  <a:schemeClr val="accent3">
                    <a:lumMod val="40000"/>
                    <a:lumOff val="60000"/>
                  </a:schemeClr>
                </a:solidFill>
                <a:latin typeface="Arial" panose="020B0604020202020204" pitchFamily="34" charset="0"/>
                <a:cs typeface="Arial" panose="020B0604020202020204" pitchFamily="34" charset="0"/>
              </a:rPr>
              <a:t>يعد هجوم الوسيط واحد من الأدوات الشائعة المستخدمة في عمليات الهجمات السيبرانية، وفيها يستغل المهاجم لجوء الضحية إلى مصدر تقني ثاني ضعيف الحماية، ويقوم بالدخول إلى النظام من خلاله كاستغلال شبكة الواي فاي والعمل على اختراق النظام الخاص بالأجهزة المشتركة فيها والعمل على تثبيت برامج خبيثة تساعد في السيطرة عليها. </a:t>
            </a:r>
            <a:endParaRPr lang="ar-YE" sz="2400" b="1" dirty="0">
              <a:solidFill>
                <a:schemeClr val="accent3">
                  <a:lumMod val="40000"/>
                  <a:lumOff val="60000"/>
                </a:schemeClr>
              </a:solidFill>
              <a:latin typeface="Adobe Clean DC"/>
              <a:cs typeface="Arial" panose="020B0604020202020204" pitchFamily="34" charset="0"/>
            </a:endParaRPr>
          </a:p>
          <a:p>
            <a:endParaRPr lang="ar-YE" sz="2400" b="1" dirty="0"/>
          </a:p>
        </p:txBody>
      </p:sp>
      <p:pic>
        <p:nvPicPr>
          <p:cNvPr id="7" name="صورة 6">
            <a:extLst>
              <a:ext uri="{FF2B5EF4-FFF2-40B4-BE49-F238E27FC236}">
                <a16:creationId xmlns:a16="http://schemas.microsoft.com/office/drawing/2014/main" id="{AC80FCBA-02FF-432E-FBEA-DD7466AC9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411389">
            <a:off x="484119" y="1817782"/>
            <a:ext cx="5585436" cy="2810393"/>
          </a:xfrm>
          <a:prstGeom prst="rect">
            <a:avLst/>
          </a:prstGeom>
          <a:ln w="228600" cap="sq" cmpd="thickThin">
            <a:solidFill>
              <a:srgbClr val="000000"/>
            </a:solidFill>
            <a:prstDash val="solid"/>
            <a:miter lim="800000"/>
          </a:ln>
          <a:effectLst>
            <a:glow rad="139700">
              <a:schemeClr val="accent3">
                <a:satMod val="175000"/>
                <a:alpha val="40000"/>
              </a:schemeClr>
            </a:glow>
            <a:outerShdw blurRad="76200" dir="18900000" sy="23000" kx="-1200000" algn="bl" rotWithShape="0">
              <a:prstClr val="black">
                <a:alpha val="2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6637706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2739088D-8251-B619-8505-CD38E915F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1073">
            <a:off x="372149" y="721747"/>
            <a:ext cx="6874526" cy="38497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مربع نص 4">
            <a:extLst>
              <a:ext uri="{FF2B5EF4-FFF2-40B4-BE49-F238E27FC236}">
                <a16:creationId xmlns:a16="http://schemas.microsoft.com/office/drawing/2014/main" id="{2B22B72B-73D2-E39B-F3F9-A05115781A87}"/>
              </a:ext>
            </a:extLst>
          </p:cNvPr>
          <p:cNvSpPr txBox="1"/>
          <p:nvPr/>
        </p:nvSpPr>
        <p:spPr>
          <a:xfrm>
            <a:off x="6399399" y="1092342"/>
            <a:ext cx="7932144" cy="3108543"/>
          </a:xfrm>
          <a:prstGeom prst="rect">
            <a:avLst/>
          </a:prstGeom>
          <a:noFill/>
        </p:spPr>
        <p:txBody>
          <a:bodyPr wrap="square" rtlCol="1">
            <a:spAutoFit/>
          </a:bodyPr>
          <a:lstStyle/>
          <a:p>
            <a:pPr algn="ctr"/>
            <a:r>
              <a:rPr lang="ar-YE" sz="2800" b="1" dirty="0">
                <a:solidFill>
                  <a:srgbClr val="002060"/>
                </a:solidFill>
              </a:rPr>
              <a:t>تعريف الامن السيبراني</a:t>
            </a:r>
          </a:p>
          <a:p>
            <a:pPr algn="ctr"/>
            <a:r>
              <a:rPr lang="ar-YE" sz="2800" b="1" dirty="0">
                <a:solidFill>
                  <a:srgbClr val="002060"/>
                </a:solidFill>
              </a:rPr>
              <a:t>أهمية الامن السيبراني</a:t>
            </a:r>
          </a:p>
          <a:p>
            <a:pPr algn="ctr"/>
            <a:r>
              <a:rPr lang="ar-YE" sz="2800" b="1" dirty="0">
                <a:solidFill>
                  <a:srgbClr val="002060"/>
                </a:solidFill>
              </a:rPr>
              <a:t>كيف يعمل الامن السيبراني</a:t>
            </a:r>
          </a:p>
          <a:p>
            <a:pPr algn="ctr"/>
            <a:r>
              <a:rPr lang="ar-YE" sz="2800" b="1" dirty="0">
                <a:solidFill>
                  <a:srgbClr val="002060"/>
                </a:solidFill>
              </a:rPr>
              <a:t>أنواع الامن السيبراني</a:t>
            </a:r>
          </a:p>
          <a:p>
            <a:pPr algn="ctr"/>
            <a:r>
              <a:rPr lang="ar-YE" sz="2800" b="1" dirty="0">
                <a:solidFill>
                  <a:srgbClr val="002060"/>
                </a:solidFill>
              </a:rPr>
              <a:t>خصائص الامن السيبراني</a:t>
            </a:r>
          </a:p>
          <a:p>
            <a:pPr algn="ctr"/>
            <a:r>
              <a:rPr lang="ar-YE" sz="2800" b="1" dirty="0">
                <a:solidFill>
                  <a:srgbClr val="002060"/>
                </a:solidFill>
              </a:rPr>
              <a:t>ما هو الهجوم السيبراني</a:t>
            </a:r>
          </a:p>
          <a:p>
            <a:pPr algn="ctr"/>
            <a:endParaRPr lang="ar-YE" sz="2800" b="1" dirty="0">
              <a:solidFill>
                <a:srgbClr val="002060"/>
              </a:solidFill>
            </a:endParaRPr>
          </a:p>
        </p:txBody>
      </p:sp>
    </p:spTree>
    <p:extLst>
      <p:ext uri="{BB962C8B-B14F-4D97-AF65-F5344CB8AC3E}">
        <p14:creationId xmlns:p14="http://schemas.microsoft.com/office/powerpoint/2010/main" val="425027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win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10EAB605-4529-B89F-0E42-A6E2BD60B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33" y="0"/>
            <a:ext cx="6698714" cy="4465809"/>
          </a:xfrm>
          <a:prstGeom prst="rect">
            <a:avLst/>
          </a:prstGeom>
          <a:ln w="228600" cap="sq" cmpd="thickThin">
            <a:solidFill>
              <a:srgbClr val="000000"/>
            </a:solidFill>
            <a:prstDash val="solid"/>
            <a:miter lim="800000"/>
          </a:ln>
          <a:effectLst>
            <a:glow rad="139700">
              <a:schemeClr val="accent1">
                <a:satMod val="175000"/>
                <a:alpha val="40000"/>
              </a:schemeClr>
            </a:glow>
            <a:innerShdw blurRad="76200">
              <a:srgbClr val="000000"/>
            </a:innerShdw>
            <a:reflection blurRad="6350" stA="50000" endA="300" endPos="38500" dist="50800" dir="5400000" sy="-100000" algn="bl" rotWithShape="0"/>
          </a:effectLst>
        </p:spPr>
      </p:pic>
      <p:sp>
        <p:nvSpPr>
          <p:cNvPr id="6" name="مربع نص 5">
            <a:extLst>
              <a:ext uri="{FF2B5EF4-FFF2-40B4-BE49-F238E27FC236}">
                <a16:creationId xmlns:a16="http://schemas.microsoft.com/office/drawing/2014/main" id="{8E29FBFC-4BB7-140C-ADF6-64D2EC78BB8E}"/>
              </a:ext>
            </a:extLst>
          </p:cNvPr>
          <p:cNvSpPr txBox="1"/>
          <p:nvPr/>
        </p:nvSpPr>
        <p:spPr>
          <a:xfrm>
            <a:off x="9088920" y="1410159"/>
            <a:ext cx="2996588" cy="523220"/>
          </a:xfrm>
          <a:prstGeom prst="rect">
            <a:avLst/>
          </a:prstGeom>
          <a:noFill/>
        </p:spPr>
        <p:txBody>
          <a:bodyPr wrap="square" rtlCol="1">
            <a:spAutoFit/>
          </a:bodyPr>
          <a:lstStyle/>
          <a:p>
            <a:r>
              <a:rPr lang="ar-YE" sz="2800" b="1" dirty="0">
                <a:solidFill>
                  <a:srgbClr val="C00000"/>
                </a:solidFill>
              </a:rPr>
              <a:t>تعريف الامن السيبراني</a:t>
            </a:r>
          </a:p>
        </p:txBody>
      </p:sp>
      <p:sp>
        <p:nvSpPr>
          <p:cNvPr id="7" name="مربع نص 6">
            <a:extLst>
              <a:ext uri="{FF2B5EF4-FFF2-40B4-BE49-F238E27FC236}">
                <a16:creationId xmlns:a16="http://schemas.microsoft.com/office/drawing/2014/main" id="{EFEFB016-02CE-DE25-3BD2-DA22BB5A0230}"/>
              </a:ext>
            </a:extLst>
          </p:cNvPr>
          <p:cNvSpPr txBox="1"/>
          <p:nvPr/>
        </p:nvSpPr>
        <p:spPr>
          <a:xfrm>
            <a:off x="7105880" y="2071171"/>
            <a:ext cx="4825387" cy="3785652"/>
          </a:xfrm>
          <a:prstGeom prst="rect">
            <a:avLst/>
          </a:prstGeom>
          <a:noFill/>
        </p:spPr>
        <p:txBody>
          <a:bodyPr wrap="square" rtlCol="1">
            <a:spAutoFit/>
          </a:bodyPr>
          <a:lstStyle/>
          <a:p>
            <a:pPr algn="r"/>
            <a:r>
              <a:rPr lang="ar-YE" sz="4000" dirty="0"/>
              <a:t>هو عملية حماية الأنظمة والشبكات والبرامج ضد الهجمات الرقمية التي تهدف الى الوصول الى المعلومات الحساسة او تغييرها او تدميرها</a:t>
            </a:r>
          </a:p>
        </p:txBody>
      </p:sp>
    </p:spTree>
    <p:extLst>
      <p:ext uri="{BB962C8B-B14F-4D97-AF65-F5344CB8AC3E}">
        <p14:creationId xmlns:p14="http://schemas.microsoft.com/office/powerpoint/2010/main" val="256410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CB98BE5-CB12-3933-FAB5-9836AB0C23DF}"/>
              </a:ext>
            </a:extLst>
          </p:cNvPr>
          <p:cNvSpPr txBox="1"/>
          <p:nvPr/>
        </p:nvSpPr>
        <p:spPr>
          <a:xfrm>
            <a:off x="7227065" y="2025908"/>
            <a:ext cx="4964935" cy="4832092"/>
          </a:xfrm>
          <a:prstGeom prst="rect">
            <a:avLst/>
          </a:prstGeom>
          <a:noFill/>
        </p:spPr>
        <p:txBody>
          <a:bodyPr wrap="square" rtlCol="1">
            <a:spAutoFit/>
          </a:bodyPr>
          <a:lstStyle/>
          <a:p>
            <a:r>
              <a:rPr lang="ar-YE" sz="2800" b="1" dirty="0">
                <a:solidFill>
                  <a:schemeClr val="bg1">
                    <a:lumMod val="95000"/>
                    <a:lumOff val="5000"/>
                  </a:schemeClr>
                </a:solidFill>
                <a:latin typeface=""/>
              </a:rPr>
              <a:t>يعد الأمن السيبراني مهمًا بسبب ارتفاع التكلفة المالية المخصصة لصد الهجمات الإلكترونية بمختلف أنواعها، حيث يعد متوسط الميزانية التي تم إنفاقها في صد الهجمات بـ 17 مليون دولار.</a:t>
            </a:r>
            <a:r>
              <a:rPr lang="en-US" sz="2800" b="1" dirty="0">
                <a:solidFill>
                  <a:schemeClr val="bg1">
                    <a:lumMod val="95000"/>
                    <a:lumOff val="5000"/>
                  </a:schemeClr>
                </a:solidFill>
                <a:latin typeface=""/>
              </a:rPr>
              <a:t> </a:t>
            </a:r>
            <a:r>
              <a:rPr lang="ar-YE" sz="2800" b="1" dirty="0">
                <a:solidFill>
                  <a:schemeClr val="bg1">
                    <a:lumMod val="95000"/>
                    <a:lumOff val="5000"/>
                  </a:schemeClr>
                </a:solidFill>
                <a:latin typeface=""/>
              </a:rPr>
              <a:t>يوجد أكثر من 21.1 مليار جهاز مرتبط بالإنترنت حول العالم، أي ما يعادل 21.1 مليار هجمة محتملة في عالم الفضاء الإلكتروني وهو بدوره ما يمكن أن يحدث لولًا الأمن السيبراني وتطوراته الحيوية التي تحدث بشكل متتابع ومتسارع في وقتنا الحالي.</a:t>
            </a:r>
            <a:endParaRPr lang="ar-YE" sz="2800" b="1" dirty="0">
              <a:solidFill>
                <a:schemeClr val="bg1">
                  <a:lumMod val="95000"/>
                  <a:lumOff val="5000"/>
                </a:schemeClr>
              </a:solidFill>
            </a:endParaRPr>
          </a:p>
        </p:txBody>
      </p:sp>
      <p:sp>
        <p:nvSpPr>
          <p:cNvPr id="5" name="مربع نص 4">
            <a:extLst>
              <a:ext uri="{FF2B5EF4-FFF2-40B4-BE49-F238E27FC236}">
                <a16:creationId xmlns:a16="http://schemas.microsoft.com/office/drawing/2014/main" id="{6D2CE0AD-19D4-E3A2-230E-357020022C78}"/>
              </a:ext>
            </a:extLst>
          </p:cNvPr>
          <p:cNvSpPr txBox="1"/>
          <p:nvPr/>
        </p:nvSpPr>
        <p:spPr>
          <a:xfrm>
            <a:off x="8229601" y="1388125"/>
            <a:ext cx="4131325" cy="707886"/>
          </a:xfrm>
          <a:prstGeom prst="rect">
            <a:avLst/>
          </a:prstGeom>
          <a:noFill/>
        </p:spPr>
        <p:txBody>
          <a:bodyPr wrap="square" rtlCol="1">
            <a:spAutoFit/>
          </a:bodyPr>
          <a:lstStyle/>
          <a:p>
            <a:r>
              <a:rPr lang="ar-YE" sz="4000" dirty="0"/>
              <a:t>أهمية الامن السيبراني</a:t>
            </a:r>
          </a:p>
        </p:txBody>
      </p:sp>
      <p:pic>
        <p:nvPicPr>
          <p:cNvPr id="7" name="صورة 6">
            <a:extLst>
              <a:ext uri="{FF2B5EF4-FFF2-40B4-BE49-F238E27FC236}">
                <a16:creationId xmlns:a16="http://schemas.microsoft.com/office/drawing/2014/main" id="{3C58E355-1CC2-2EB0-78D3-5676B9B9E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6" y="95323"/>
            <a:ext cx="4450814" cy="6667354"/>
          </a:xfrm>
          <a:prstGeom prst="ellipse">
            <a:avLst/>
          </a:prstGeom>
          <a:ln>
            <a:noFill/>
          </a:ln>
          <a:effectLst>
            <a:glow rad="101600">
              <a:schemeClr val="accent5">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softEdge rad="112500"/>
          </a:effectLst>
        </p:spPr>
      </p:pic>
    </p:spTree>
    <p:extLst>
      <p:ext uri="{BB962C8B-B14F-4D97-AF65-F5344CB8AC3E}">
        <p14:creationId xmlns:p14="http://schemas.microsoft.com/office/powerpoint/2010/main" val="507355732"/>
      </p:ext>
    </p:extLst>
  </p:cSld>
  <p:clrMapOvr>
    <a:masterClrMapping/>
  </p:clrMapOvr>
  <mc:AlternateContent xmlns:mc="http://schemas.openxmlformats.org/markup-compatibility/2006" xmlns:p14="http://schemas.microsoft.com/office/powerpoint/2010/main">
    <mc:Choice Requires="p14">
      <p:transition spd="slow" p14:dur="4400" advClick="0" advTm="5000">
        <p14:honeycomb/>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78084DB3-1BC3-6D7E-7B31-F9797A730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2" y="647527"/>
            <a:ext cx="3538522" cy="5307153"/>
          </a:xfrm>
          <a:prstGeom prst="roundRect">
            <a:avLst>
              <a:gd name="adj" fmla="val 8594"/>
            </a:avLst>
          </a:prstGeom>
          <a:solidFill>
            <a:srgbClr val="FFFFFF">
              <a:shade val="85000"/>
            </a:srgbClr>
          </a:solidFill>
          <a:ln>
            <a:noFill/>
          </a:ln>
          <a:effectLst>
            <a:outerShdw blurRad="76200" dist="12700" dir="2700000" sy="-23000" kx="-800400" algn="bl" rotWithShape="0">
              <a:prstClr val="black">
                <a:alpha val="20000"/>
              </a:prstClr>
            </a:outerShdw>
            <a:reflection blurRad="6350" stA="50000" endA="300" endPos="55500" dist="101600" dir="5400000" sy="-100000" algn="bl" rotWithShape="0"/>
          </a:effectLst>
          <a:scene3d>
            <a:camera prst="perspectiveContrastingRightFacing"/>
            <a:lightRig rig="threePt" dir="t"/>
          </a:scene3d>
        </p:spPr>
      </p:pic>
      <p:sp>
        <p:nvSpPr>
          <p:cNvPr id="6" name="مربع نص 5">
            <a:extLst>
              <a:ext uri="{FF2B5EF4-FFF2-40B4-BE49-F238E27FC236}">
                <a16:creationId xmlns:a16="http://schemas.microsoft.com/office/drawing/2014/main" id="{C4AD5240-B42C-D4E9-7739-1EE7F93B1D6E}"/>
              </a:ext>
            </a:extLst>
          </p:cNvPr>
          <p:cNvSpPr txBox="1"/>
          <p:nvPr/>
        </p:nvSpPr>
        <p:spPr>
          <a:xfrm>
            <a:off x="8350790" y="1366092"/>
            <a:ext cx="3822853" cy="584775"/>
          </a:xfrm>
          <a:prstGeom prst="rect">
            <a:avLst/>
          </a:prstGeom>
          <a:noFill/>
        </p:spPr>
        <p:txBody>
          <a:bodyPr wrap="square" rtlCol="1">
            <a:spAutoFit/>
          </a:bodyPr>
          <a:lstStyle/>
          <a:p>
            <a:r>
              <a:rPr lang="ar-YE" sz="3200" b="1" dirty="0">
                <a:solidFill>
                  <a:schemeClr val="accent1">
                    <a:lumMod val="60000"/>
                    <a:lumOff val="40000"/>
                  </a:schemeClr>
                </a:solidFill>
              </a:rPr>
              <a:t>كيف يعمل الامن السيبراني</a:t>
            </a:r>
          </a:p>
        </p:txBody>
      </p:sp>
      <p:sp>
        <p:nvSpPr>
          <p:cNvPr id="7" name="مربع نص 6">
            <a:extLst>
              <a:ext uri="{FF2B5EF4-FFF2-40B4-BE49-F238E27FC236}">
                <a16:creationId xmlns:a16="http://schemas.microsoft.com/office/drawing/2014/main" id="{AFF3F89E-3070-1A48-80C7-6466D0ED0875}"/>
              </a:ext>
            </a:extLst>
          </p:cNvPr>
          <p:cNvSpPr txBox="1"/>
          <p:nvPr/>
        </p:nvSpPr>
        <p:spPr>
          <a:xfrm>
            <a:off x="7006728" y="2269471"/>
            <a:ext cx="5075105" cy="4401205"/>
          </a:xfrm>
          <a:prstGeom prst="rect">
            <a:avLst/>
          </a:prstGeom>
          <a:noFill/>
        </p:spPr>
        <p:txBody>
          <a:bodyPr wrap="square" rtlCol="1">
            <a:spAutoFit/>
          </a:bodyPr>
          <a:lstStyle/>
          <a:p>
            <a:pPr algn="r"/>
            <a:r>
              <a:rPr lang="ar-YE" sz="2800" b="1" dirty="0">
                <a:solidFill>
                  <a:schemeClr val="bg2">
                    <a:lumMod val="60000"/>
                    <a:lumOff val="40000"/>
                  </a:schemeClr>
                </a:solidFill>
                <a:latin typeface=""/>
              </a:rPr>
              <a:t>يعمل الأمن السيبراني بشكل أساسي من خلال طبقات من الحماية، يتم تثبيتها في أجهزة الكمبيوتر أو الشبكات أو البرامج أو البيانات التي يجب الحفاظ عليها، ولا يقتصر الأمن السيبراني على حماية الإنترنت فحسب بل يعمل على حماية الأنظمة الرقمية والمركبات والبنية التحتية والضوابط الصناعية والمالية والأجهزة الطبية، فجميعها موجودة داخل المجال السيبراني.</a:t>
            </a:r>
            <a:endParaRPr lang="ar-YE" sz="2800" b="1" dirty="0">
              <a:solidFill>
                <a:schemeClr val="bg2">
                  <a:lumMod val="60000"/>
                  <a:lumOff val="40000"/>
                </a:schemeClr>
              </a:solidFill>
            </a:endParaRPr>
          </a:p>
        </p:txBody>
      </p:sp>
    </p:spTree>
    <p:extLst>
      <p:ext uri="{BB962C8B-B14F-4D97-AF65-F5344CB8AC3E}">
        <p14:creationId xmlns:p14="http://schemas.microsoft.com/office/powerpoint/2010/main" val="395182479"/>
      </p:ext>
    </p:extLst>
  </p:cSld>
  <p:clrMapOvr>
    <a:masterClrMapping/>
  </p:clrMapOvr>
  <mc:AlternateContent xmlns:mc="http://schemas.openxmlformats.org/markup-compatibility/2006" xmlns:p14="http://schemas.microsoft.com/office/powerpoint/2010/main">
    <mc:Choice Requires="p14">
      <p:transition spd="slow" p14:dur="4000" advClick="0" advTm="5000">
        <p14:vortex/>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circle(in)">
                                      <p:cBhvr>
                                        <p:cTn id="14" dur="20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A487E1E7-BAA6-B2BD-2404-9FE0F00FB52D}"/>
              </a:ext>
            </a:extLst>
          </p:cNvPr>
          <p:cNvSpPr txBox="1"/>
          <p:nvPr/>
        </p:nvSpPr>
        <p:spPr>
          <a:xfrm>
            <a:off x="8174516" y="1586429"/>
            <a:ext cx="4175392" cy="707886"/>
          </a:xfrm>
          <a:prstGeom prst="rect">
            <a:avLst/>
          </a:prstGeom>
          <a:noFill/>
        </p:spPr>
        <p:txBody>
          <a:bodyPr wrap="square" rtlCol="1">
            <a:spAutoFit/>
          </a:bodyPr>
          <a:lstStyle/>
          <a:p>
            <a:r>
              <a:rPr lang="ar-YE" sz="4000" b="1" dirty="0">
                <a:solidFill>
                  <a:srgbClr val="0070C0"/>
                </a:solidFill>
              </a:rPr>
              <a:t>أقسام الامن السيبراني</a:t>
            </a:r>
          </a:p>
        </p:txBody>
      </p:sp>
      <p:pic>
        <p:nvPicPr>
          <p:cNvPr id="6" name="صورة 5">
            <a:extLst>
              <a:ext uri="{FF2B5EF4-FFF2-40B4-BE49-F238E27FC236}">
                <a16:creationId xmlns:a16="http://schemas.microsoft.com/office/drawing/2014/main" id="{1BBAD637-4959-7177-0BFB-D5AB5755E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84" y="800026"/>
            <a:ext cx="3947024" cy="59175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مربع نص 6">
            <a:extLst>
              <a:ext uri="{FF2B5EF4-FFF2-40B4-BE49-F238E27FC236}">
                <a16:creationId xmlns:a16="http://schemas.microsoft.com/office/drawing/2014/main" id="{E59B89C3-CEBB-6628-6DDF-0C8245328C4A}"/>
              </a:ext>
            </a:extLst>
          </p:cNvPr>
          <p:cNvSpPr txBox="1"/>
          <p:nvPr/>
        </p:nvSpPr>
        <p:spPr>
          <a:xfrm>
            <a:off x="8071692" y="2423711"/>
            <a:ext cx="3947024" cy="3539430"/>
          </a:xfrm>
          <a:prstGeom prst="rect">
            <a:avLst/>
          </a:prstGeom>
          <a:noFill/>
        </p:spPr>
        <p:txBody>
          <a:bodyPr wrap="square" rtlCol="1">
            <a:spAutoFit/>
          </a:bodyPr>
          <a:lstStyle/>
          <a:p>
            <a:pPr algn="r"/>
            <a:r>
              <a:rPr lang="ar-YE" sz="2800" b="1" dirty="0">
                <a:solidFill>
                  <a:schemeClr val="bg1"/>
                </a:solidFill>
              </a:rPr>
              <a:t>يمكن تقسيم مجال الامن السيبراني الى عدة أقسام:</a:t>
            </a:r>
          </a:p>
          <a:p>
            <a:pPr algn="r"/>
            <a:r>
              <a:rPr lang="ar-YE" sz="2800" b="1" dirty="0">
                <a:solidFill>
                  <a:schemeClr val="bg1"/>
                </a:solidFill>
              </a:rPr>
              <a:t>1-أمن التطبيقات</a:t>
            </a:r>
          </a:p>
          <a:p>
            <a:pPr algn="r"/>
            <a:r>
              <a:rPr lang="ar-YE" sz="2800" b="1" dirty="0">
                <a:solidFill>
                  <a:schemeClr val="bg1"/>
                </a:solidFill>
              </a:rPr>
              <a:t>2-أمن الشبكات</a:t>
            </a:r>
          </a:p>
          <a:p>
            <a:pPr algn="r"/>
            <a:r>
              <a:rPr lang="ar-YE" sz="2800" b="1" dirty="0">
                <a:solidFill>
                  <a:schemeClr val="bg1"/>
                </a:solidFill>
              </a:rPr>
              <a:t>3-الأمن التشغيلي</a:t>
            </a:r>
          </a:p>
          <a:p>
            <a:pPr algn="r"/>
            <a:r>
              <a:rPr lang="ar-YE" sz="2800" b="1" dirty="0">
                <a:solidFill>
                  <a:schemeClr val="bg1"/>
                </a:solidFill>
              </a:rPr>
              <a:t>4-الأمن السحابي</a:t>
            </a:r>
          </a:p>
          <a:p>
            <a:pPr algn="r"/>
            <a:r>
              <a:rPr lang="ar-YE" sz="2800" b="1" dirty="0">
                <a:solidFill>
                  <a:schemeClr val="bg1"/>
                </a:solidFill>
              </a:rPr>
              <a:t>5-أمن البنية التحتية الحيوية</a:t>
            </a:r>
          </a:p>
          <a:p>
            <a:pPr algn="r"/>
            <a:r>
              <a:rPr lang="ar-YE" sz="2800" b="1" dirty="0">
                <a:solidFill>
                  <a:schemeClr val="bg1"/>
                </a:solidFill>
              </a:rPr>
              <a:t>6-أمن المستخدم النهائي</a:t>
            </a:r>
          </a:p>
        </p:txBody>
      </p:sp>
    </p:spTree>
    <p:extLst>
      <p:ext uri="{BB962C8B-B14F-4D97-AF65-F5344CB8AC3E}">
        <p14:creationId xmlns:p14="http://schemas.microsoft.com/office/powerpoint/2010/main" val="1048707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crush"/>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anim calcmode="lin" valueType="num">
                                      <p:cBhvr>
                                        <p:cTn id="2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1000"/>
                                        <p:tgtEl>
                                          <p:spTgt spid="7">
                                            <p:txEl>
                                              <p:pRg st="4" end="4"/>
                                            </p:txEl>
                                          </p:spTgt>
                                        </p:tgtEl>
                                      </p:cBhvr>
                                    </p:animEffect>
                                    <p:anim calcmode="lin" valueType="num">
                                      <p:cBhvr>
                                        <p:cTn id="2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1000"/>
                                        <p:tgtEl>
                                          <p:spTgt spid="7">
                                            <p:txEl>
                                              <p:pRg st="5" end="5"/>
                                            </p:txEl>
                                          </p:spTgt>
                                        </p:tgtEl>
                                      </p:cBhvr>
                                    </p:animEffect>
                                    <p:anim calcmode="lin" valueType="num">
                                      <p:cBhvr>
                                        <p:cTn id="3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1000"/>
                                        <p:tgtEl>
                                          <p:spTgt spid="7">
                                            <p:txEl>
                                              <p:pRg st="6" end="6"/>
                                            </p:txEl>
                                          </p:spTgt>
                                        </p:tgtEl>
                                      </p:cBhvr>
                                    </p:animEffect>
                                    <p:anim calcmode="lin" valueType="num">
                                      <p:cBhvr>
                                        <p:cTn id="38"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randombar(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3EB3E4F5-CF8D-D687-AFF5-1FABC305A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9" y="419314"/>
            <a:ext cx="5881171" cy="3573628"/>
          </a:xfrm>
          <a:prstGeom prst="rect">
            <a:avLst/>
          </a:prstGeom>
          <a:ln w="228600" cap="sq" cmpd="thickThin">
            <a:solidFill>
              <a:srgbClr val="000000"/>
            </a:solidFill>
            <a:prstDash val="solid"/>
            <a:miter lim="800000"/>
          </a:ln>
          <a:effectLst>
            <a:glow rad="228600">
              <a:schemeClr val="accent5">
                <a:satMod val="175000"/>
                <a:alpha val="40000"/>
              </a:schemeClr>
            </a:glow>
            <a:outerShdw blurRad="76200" dir="18900000" sy="23000" kx="-1200000" algn="bl" rotWithShape="0">
              <a:prstClr val="black">
                <a:alpha val="20000"/>
              </a:prstClr>
            </a:outerShdw>
            <a:reflection blurRad="6350" stA="50000" endA="300" endPos="55500" dist="101600" dir="5400000" sy="-100000" algn="bl" rotWithShape="0"/>
          </a:effectLst>
        </p:spPr>
      </p:pic>
      <p:sp>
        <p:nvSpPr>
          <p:cNvPr id="8" name="مربع نص 7">
            <a:extLst>
              <a:ext uri="{FF2B5EF4-FFF2-40B4-BE49-F238E27FC236}">
                <a16:creationId xmlns:a16="http://schemas.microsoft.com/office/drawing/2014/main" id="{24565D6C-A6BD-A974-7675-9FB617C9BA71}"/>
              </a:ext>
            </a:extLst>
          </p:cNvPr>
          <p:cNvSpPr txBox="1"/>
          <p:nvPr/>
        </p:nvSpPr>
        <p:spPr>
          <a:xfrm>
            <a:off x="8482990" y="1586427"/>
            <a:ext cx="3624548" cy="584775"/>
          </a:xfrm>
          <a:prstGeom prst="rect">
            <a:avLst/>
          </a:prstGeom>
          <a:noFill/>
        </p:spPr>
        <p:txBody>
          <a:bodyPr wrap="square" rtlCol="1">
            <a:spAutoFit/>
          </a:bodyPr>
          <a:lstStyle/>
          <a:p>
            <a:r>
              <a:rPr lang="ar-YE" sz="3200" b="1" dirty="0"/>
              <a:t>خصائص الأمن السيبراني</a:t>
            </a:r>
          </a:p>
        </p:txBody>
      </p:sp>
      <p:sp>
        <p:nvSpPr>
          <p:cNvPr id="9" name="مربع نص 8">
            <a:extLst>
              <a:ext uri="{FF2B5EF4-FFF2-40B4-BE49-F238E27FC236}">
                <a16:creationId xmlns:a16="http://schemas.microsoft.com/office/drawing/2014/main" id="{FF2162EC-365B-4B90-73C0-792898451E08}"/>
              </a:ext>
            </a:extLst>
          </p:cNvPr>
          <p:cNvSpPr txBox="1"/>
          <p:nvPr/>
        </p:nvSpPr>
        <p:spPr>
          <a:xfrm>
            <a:off x="7127913" y="2610998"/>
            <a:ext cx="4849258" cy="3046988"/>
          </a:xfrm>
          <a:prstGeom prst="rect">
            <a:avLst/>
          </a:prstGeom>
          <a:noFill/>
        </p:spPr>
        <p:txBody>
          <a:bodyPr wrap="square" rtlCol="1">
            <a:spAutoFit/>
          </a:bodyPr>
          <a:lstStyle/>
          <a:p>
            <a:pPr algn="r"/>
            <a:r>
              <a:rPr lang="ar-YE" sz="2400" b="1" dirty="0">
                <a:solidFill>
                  <a:schemeClr val="bg2">
                    <a:lumMod val="20000"/>
                    <a:lumOff val="80000"/>
                  </a:schemeClr>
                </a:solidFill>
              </a:rPr>
              <a:t>1- الثقة وعدم الثقة:</a:t>
            </a:r>
          </a:p>
          <a:p>
            <a:pPr algn="r"/>
            <a:r>
              <a:rPr lang="ar-YE" sz="2400" b="1" dirty="0">
                <a:solidFill>
                  <a:schemeClr val="bg2">
                    <a:lumMod val="20000"/>
                    <a:lumOff val="80000"/>
                  </a:schemeClr>
                </a:solidFill>
                <a:latin typeface=""/>
              </a:rPr>
              <a:t>يمتلك جدار الحماية الخاص بنظام الأمن السيبراني بما يشبه مرشح إلكتروني لنوع وطبيعة البرامج والتقنيات المسموح بتفعيلها، بحيث يسمح بمرور البرامج التي بالفعل تمتلك الثقة من المستخدم وكذلك المتجر الإلكتروني وتم التأكد من أمان استخدامها، ومنع البرامج الخبيثة .من التطفل أو استغلال الثغرات</a:t>
            </a:r>
            <a:r>
              <a:rPr lang="en-US" sz="2400" b="1" dirty="0">
                <a:solidFill>
                  <a:schemeClr val="bg2">
                    <a:lumMod val="20000"/>
                    <a:lumOff val="80000"/>
                  </a:schemeClr>
                </a:solidFill>
                <a:latin typeface=""/>
              </a:rPr>
              <a:t>Ï</a:t>
            </a:r>
            <a:endParaRPr lang="ar-YE" sz="2400" b="1" dirty="0">
              <a:solidFill>
                <a:schemeClr val="bg2">
                  <a:lumMod val="20000"/>
                  <a:lumOff val="80000"/>
                </a:schemeClr>
              </a:solidFill>
            </a:endParaRPr>
          </a:p>
        </p:txBody>
      </p:sp>
    </p:spTree>
    <p:extLst>
      <p:ext uri="{BB962C8B-B14F-4D97-AF65-F5344CB8AC3E}">
        <p14:creationId xmlns:p14="http://schemas.microsoft.com/office/powerpoint/2010/main" val="170239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advClick="0" advTm="4000">
        <p15:prstTrans prst="airplane" invX="1"/>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500" decel="50000" fill="hold">
                                          <p:stCondLst>
                                            <p:cond delay="0"/>
                                          </p:stCondLst>
                                        </p:cTn>
                                        <p:tgtEl>
                                          <p:spTgt spid="9">
                                            <p:txEl>
                                              <p:pRg st="0" end="0"/>
                                            </p:txEl>
                                          </p:spTgt>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9">
                                            <p:txEl>
                                              <p:pRg st="0" end="0"/>
                                            </p:txEl>
                                          </p:spTgt>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9">
                                            <p:txEl>
                                              <p:pRg st="0" end="0"/>
                                            </p:txEl>
                                          </p:spTgt>
                                        </p:tgtEl>
                                        <p:attrNameLst>
                                          <p:attrName>ppt_w</p:attrName>
                                        </p:attrNameLst>
                                      </p:cBhvr>
                                      <p:tavLst>
                                        <p:tav tm="0">
                                          <p:val>
                                            <p:strVal val="#ppt_w*.05"/>
                                          </p:val>
                                        </p:tav>
                                        <p:tav tm="100000">
                                          <p:val>
                                            <p:strVal val="#ppt_w"/>
                                          </p:val>
                                        </p:tav>
                                      </p:tavLst>
                                    </p:anim>
                                    <p:anim calcmode="lin" valueType="num">
                                      <p:cBhvr>
                                        <p:cTn id="18" dur="1000" fill="hold"/>
                                        <p:tgtEl>
                                          <p:spTgt spid="9">
                                            <p:txEl>
                                              <p:pRg st="0" end="0"/>
                                            </p:txEl>
                                          </p:spTgt>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9">
                                            <p:txEl>
                                              <p:pRg st="0" end="0"/>
                                            </p:txEl>
                                          </p:spTgt>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9">
                                            <p:txEl>
                                              <p:pRg st="0" end="0"/>
                                            </p:txEl>
                                          </p:spTgt>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9">
                                            <p:txEl>
                                              <p:pRg st="0" end="0"/>
                                            </p:txEl>
                                          </p:spTgt>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9">
                                            <p:txEl>
                                              <p:pRg st="0" end="0"/>
                                            </p:txEl>
                                          </p:spTgt>
                                        </p:tgtEl>
                                      </p:cBhvr>
                                    </p:animEffect>
                                  </p:childTnLst>
                                </p:cTn>
                              </p:par>
                              <p:par>
                                <p:cTn id="23" presetID="25"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p:cTn id="25" dur="500" decel="50000" fill="hold">
                                          <p:stCondLst>
                                            <p:cond delay="0"/>
                                          </p:stCondLst>
                                        </p:cTn>
                                        <p:tgtEl>
                                          <p:spTgt spid="9">
                                            <p:txEl>
                                              <p:pRg st="1" end="1"/>
                                            </p:txEl>
                                          </p:spTgt>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9">
                                            <p:txEl>
                                              <p:pRg st="1" end="1"/>
                                            </p:txEl>
                                          </p:spTgt>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9">
                                            <p:txEl>
                                              <p:pRg st="1" end="1"/>
                                            </p:txEl>
                                          </p:spTgt>
                                        </p:tgtEl>
                                        <p:attrNameLst>
                                          <p:attrName>ppt_w</p:attrName>
                                        </p:attrNameLst>
                                      </p:cBhvr>
                                      <p:tavLst>
                                        <p:tav tm="0">
                                          <p:val>
                                            <p:strVal val="#ppt_w*.05"/>
                                          </p:val>
                                        </p:tav>
                                        <p:tav tm="100000">
                                          <p:val>
                                            <p:strVal val="#ppt_w"/>
                                          </p:val>
                                        </p:tav>
                                      </p:tavLst>
                                    </p:anim>
                                    <p:anim calcmode="lin" valueType="num">
                                      <p:cBhvr>
                                        <p:cTn id="28" dur="1000" fill="hold"/>
                                        <p:tgtEl>
                                          <p:spTgt spid="9">
                                            <p:txEl>
                                              <p:pRg st="1" end="1"/>
                                            </p:txEl>
                                          </p:spTgt>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9">
                                            <p:txEl>
                                              <p:pRg st="1" end="1"/>
                                            </p:txEl>
                                          </p:spTgt>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9">
                                            <p:txEl>
                                              <p:pRg st="1" end="1"/>
                                            </p:txEl>
                                          </p:spTgt>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9">
                                            <p:txEl>
                                              <p:pRg st="1" end="1"/>
                                            </p:txEl>
                                          </p:spTgt>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7EF4F835-8566-9561-D9A6-BED7646B9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09145">
            <a:off x="1219165" y="351818"/>
            <a:ext cx="3761747" cy="5635127"/>
          </a:xfrm>
          <a:prstGeom prst="roundRect">
            <a:avLst>
              <a:gd name="adj" fmla="val 8594"/>
            </a:avLst>
          </a:prstGeom>
          <a:solidFill>
            <a:srgbClr val="FFFFFF">
              <a:shade val="85000"/>
            </a:srgbClr>
          </a:solidFill>
          <a:ln>
            <a:noFill/>
          </a:ln>
          <a:effectLst>
            <a:outerShdw blurRad="225425" dist="50800" dir="5220000" algn="ctr">
              <a:srgbClr val="000000">
                <a:alpha val="33000"/>
              </a:srgbClr>
            </a:outerShdw>
            <a:reflection blurRad="6350" stA="50000" endA="300" endPos="55500" dist="1016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6" name="مربع نص 5">
            <a:extLst>
              <a:ext uri="{FF2B5EF4-FFF2-40B4-BE49-F238E27FC236}">
                <a16:creationId xmlns:a16="http://schemas.microsoft.com/office/drawing/2014/main" id="{57B96A73-6C13-E82F-B61F-DF12A9283D22}"/>
              </a:ext>
            </a:extLst>
          </p:cNvPr>
          <p:cNvSpPr txBox="1"/>
          <p:nvPr/>
        </p:nvSpPr>
        <p:spPr>
          <a:xfrm>
            <a:off x="6742323" y="1850834"/>
            <a:ext cx="5449677" cy="4524315"/>
          </a:xfrm>
          <a:prstGeom prst="rect">
            <a:avLst/>
          </a:prstGeom>
          <a:noFill/>
        </p:spPr>
        <p:txBody>
          <a:bodyPr wrap="square" rtlCol="1">
            <a:spAutoFit/>
          </a:bodyPr>
          <a:lstStyle/>
          <a:p>
            <a:pPr algn="r"/>
            <a:r>
              <a:rPr lang="ar-YE" sz="2400" b="1" dirty="0">
                <a:solidFill>
                  <a:schemeClr val="bg1"/>
                </a:solidFill>
              </a:rPr>
              <a:t>2-الحماية من التهديدات الداخلية:</a:t>
            </a:r>
          </a:p>
          <a:p>
            <a:pPr algn="r"/>
            <a:r>
              <a:rPr lang="ar-YE" sz="2400" b="1" dirty="0">
                <a:solidFill>
                  <a:srgbClr val="92D050"/>
                </a:solidFill>
                <a:latin typeface=""/>
              </a:rPr>
              <a:t>واحدة من أهم خصائص الأمن السيبراني هو حماية الجهاز من التهديدات الداخلية والتي قد تتم بناء على قلة ثقافة المستخدم أو جهله بمجال أمن المعلومات وفيه قد يقوم بالسماح ببرامج مجهولة المصدر أن يتم تفعيلها أو أن يقوم باستخدام أدوات تمس أمنه الشخصي أو حساسية مشاركة ما يملكه من معلومات، أو تحتوى إحدى الأدوات التي يقوم باستخدامها بفيروس خبيث لا يجب أن يحتوي نظامه عليه، حينها يقوم الأمن السيبراني بسرعة تنبيه الفرد أو المؤسسة بالخطر التي تواجهه ويقوم بمنع  حدوث هذا الإجراء في اسرع وقت</a:t>
            </a:r>
            <a:endParaRPr lang="ar-YE" sz="2400" b="1" dirty="0">
              <a:solidFill>
                <a:srgbClr val="92D050"/>
              </a:solidFill>
            </a:endParaRPr>
          </a:p>
        </p:txBody>
      </p:sp>
    </p:spTree>
    <p:extLst>
      <p:ext uri="{BB962C8B-B14F-4D97-AF65-F5344CB8AC3E}">
        <p14:creationId xmlns:p14="http://schemas.microsoft.com/office/powerpoint/2010/main" val="1727303033"/>
      </p:ext>
    </p:extLst>
  </p:cSld>
  <p:clrMapOvr>
    <a:masterClrMapping/>
  </p:clrMapOvr>
  <mc:AlternateContent xmlns:mc="http://schemas.openxmlformats.org/markup-compatibility/2006" xmlns:p14="http://schemas.microsoft.com/office/powerpoint/2010/main">
    <mc:Choice Requires="p14">
      <p:transition spd="slow" p14:dur="1600" advClick="0" advTm="4000">
        <p14:prism isInverted="1"/>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E64898AA-6291-AAFE-886A-31060678A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38" y="1344058"/>
            <a:ext cx="5563518" cy="3709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مربع نص 5">
            <a:extLst>
              <a:ext uri="{FF2B5EF4-FFF2-40B4-BE49-F238E27FC236}">
                <a16:creationId xmlns:a16="http://schemas.microsoft.com/office/drawing/2014/main" id="{B554DAD6-563B-0F2A-0965-B8B8AE3FD448}"/>
              </a:ext>
            </a:extLst>
          </p:cNvPr>
          <p:cNvSpPr txBox="1"/>
          <p:nvPr/>
        </p:nvSpPr>
        <p:spPr>
          <a:xfrm>
            <a:off x="8295701" y="1795749"/>
            <a:ext cx="3742061" cy="4893647"/>
          </a:xfrm>
          <a:prstGeom prst="rect">
            <a:avLst/>
          </a:prstGeom>
          <a:noFill/>
        </p:spPr>
        <p:txBody>
          <a:bodyPr wrap="square" rtlCol="1">
            <a:spAutoFit/>
          </a:bodyPr>
          <a:lstStyle/>
          <a:p>
            <a:pPr algn="r"/>
            <a:r>
              <a:rPr lang="ar-YE" sz="2400" b="1" dirty="0">
                <a:solidFill>
                  <a:schemeClr val="bg1"/>
                </a:solidFill>
              </a:rPr>
              <a:t>الحماية من التهديدات الخارجية:</a:t>
            </a:r>
          </a:p>
          <a:p>
            <a:pPr algn="r"/>
            <a:r>
              <a:rPr lang="ar-YE" sz="2400" b="1" dirty="0">
                <a:solidFill>
                  <a:schemeClr val="accent1">
                    <a:lumMod val="60000"/>
                    <a:lumOff val="40000"/>
                  </a:schemeClr>
                </a:solidFill>
                <a:latin typeface="Arial" panose="020B0604020202020204" pitchFamily="34" charset="0"/>
                <a:cs typeface="Arial" panose="020B0604020202020204" pitchFamily="34" charset="0"/>
              </a:rPr>
              <a:t>تمثل خاصية الحماية من التهديدات الخارجية أهم صفات الأمن السيبراني، حيث يتم فيها بناء جدار الحماية قادر على تصفية المخاطر الخارجية التي يسفر عنها التعامل مع العالم الرقمي، بداية من مخاطر الرسائل الإلكترونية الخطرة أو الروابط الخبيثة أو الفيروسات أو معالجة الضعف في النظام أو الثغرات التي قد يستغلها طرف ثالث في السيطرة والتحكم.</a:t>
            </a:r>
            <a:endParaRPr lang="ar-YE" sz="2400" b="1" dirty="0">
              <a:solidFill>
                <a:schemeClr val="accent1">
                  <a:lumMod val="60000"/>
                  <a:lumOff val="40000"/>
                </a:schemeClr>
              </a:solidFill>
              <a:latin typeface="Adobe Clean DC"/>
              <a:cs typeface="Arial" panose="020B0604020202020204" pitchFamily="34" charset="0"/>
            </a:endParaRPr>
          </a:p>
          <a:p>
            <a:pPr algn="r"/>
            <a:endParaRPr lang="ar-YE" sz="2400" b="1" dirty="0">
              <a:solidFill>
                <a:schemeClr val="accent1">
                  <a:lumMod val="60000"/>
                  <a:lumOff val="40000"/>
                </a:schemeClr>
              </a:solidFill>
            </a:endParaRPr>
          </a:p>
        </p:txBody>
      </p:sp>
    </p:spTree>
    <p:extLst>
      <p:ext uri="{BB962C8B-B14F-4D97-AF65-F5344CB8AC3E}">
        <p14:creationId xmlns:p14="http://schemas.microsoft.com/office/powerpoint/2010/main" val="1216346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advTm="4000">
        <p15:prstTrans prst="origami"/>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ircle(in)">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أيون">
  <a:themeElements>
    <a:clrScheme name="أيون">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أيون">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أيون">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286</TotalTime>
  <Words>780</Words>
  <Application>Microsoft Office PowerPoint</Application>
  <PresentationFormat>شاشة عريضة</PresentationFormat>
  <Paragraphs>42</Paragraphs>
  <Slides>14</Slides>
  <Notes>1</Notes>
  <HiddenSlides>0</HiddenSlides>
  <MMClips>1</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14</vt:i4>
      </vt:variant>
    </vt:vector>
  </HeadingPairs>
  <TitlesOfParts>
    <vt:vector size="20" baseType="lpstr">
      <vt:lpstr>Adobe Clean DC</vt:lpstr>
      <vt:lpstr>Arial</vt:lpstr>
      <vt:lpstr>Calibri</vt:lpstr>
      <vt:lpstr>Century Gothic</vt:lpstr>
      <vt:lpstr>Wingdings 3</vt:lpstr>
      <vt:lpstr>أيون</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Asad Alsaidy</cp:lastModifiedBy>
  <cp:revision>7</cp:revision>
  <dcterms:created xsi:type="dcterms:W3CDTF">2024-03-01T20:31:59Z</dcterms:created>
  <dcterms:modified xsi:type="dcterms:W3CDTF">2025-07-29T19:21:03Z</dcterms:modified>
</cp:coreProperties>
</file>